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2" r:id="rId2"/>
    <p:sldId id="285" r:id="rId3"/>
    <p:sldId id="257" r:id="rId4"/>
    <p:sldId id="269" r:id="rId5"/>
    <p:sldId id="264" r:id="rId6"/>
    <p:sldId id="267" r:id="rId7"/>
    <p:sldId id="265" r:id="rId8"/>
    <p:sldId id="27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90909"/>
    <a:srgbClr val="F4BF00"/>
    <a:srgbClr val="A0A0A0"/>
    <a:srgbClr val="3B3838"/>
    <a:srgbClr val="F47926"/>
    <a:srgbClr val="F27724"/>
    <a:srgbClr val="4E95D4"/>
    <a:srgbClr val="08A1D9"/>
    <a:srgbClr val="FD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data_with_count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New%20folder\data_with_countie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data_with_counti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New%20folder\data_with_countie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data_with_counti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New%20folder\data_with_counties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New%20folder\data_with_counties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New%20folder\data_with_counties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cap="none" dirty="0">
                <a:solidFill>
                  <a:schemeClr val="bg1"/>
                </a:solidFill>
                <a:latin typeface="Maiandra GD" panose="020E0502030308020204" pitchFamily="34" charset="0"/>
              </a:rPr>
              <a:t>Total calls per county</a:t>
            </a:r>
          </a:p>
        </c:rich>
      </c:tx>
      <c:layout>
        <c:manualLayout>
          <c:xMode val="edge"/>
          <c:yMode val="edge"/>
          <c:x val="4.2665669196850803E-2"/>
          <c:y val="0.119909135031065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8164386883272"/>
          <c:y val="9.7550068944237123E-2"/>
          <c:w val="0.86432175370420472"/>
          <c:h val="0.7180320974405791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'Counties per year'!$O$2:$O$15</c:f>
              <c:strCache>
                <c:ptCount val="14"/>
                <c:pt idx="0">
                  <c:v>Harju maakond</c:v>
                </c:pt>
                <c:pt idx="1">
                  <c:v>Hiiu maakond</c:v>
                </c:pt>
                <c:pt idx="2">
                  <c:v>Ida-Viru maakond</c:v>
                </c:pt>
                <c:pt idx="3">
                  <c:v>Järva maakond</c:v>
                </c:pt>
                <c:pt idx="4">
                  <c:v>Jõgeva maakond</c:v>
                </c:pt>
                <c:pt idx="5">
                  <c:v>Lääne maakond</c:v>
                </c:pt>
                <c:pt idx="6">
                  <c:v>Lääne-Viru maakond</c:v>
                </c:pt>
                <c:pt idx="7">
                  <c:v>Pärnu maakond</c:v>
                </c:pt>
                <c:pt idx="8">
                  <c:v>Põlva maakond</c:v>
                </c:pt>
                <c:pt idx="9">
                  <c:v>Rapla maakond</c:v>
                </c:pt>
                <c:pt idx="10">
                  <c:v>Tartu maakond</c:v>
                </c:pt>
                <c:pt idx="11">
                  <c:v>Valga maakond</c:v>
                </c:pt>
                <c:pt idx="12">
                  <c:v>Viljandi maakond</c:v>
                </c:pt>
                <c:pt idx="13">
                  <c:v>Võru maakond</c:v>
                </c:pt>
              </c:strCache>
            </c:strRef>
          </c:cat>
          <c:val>
            <c:numRef>
              <c:f>'Counties per year'!$P$2:$P$15</c:f>
              <c:numCache>
                <c:formatCode>General</c:formatCode>
                <c:ptCount val="14"/>
                <c:pt idx="0">
                  <c:v>6252</c:v>
                </c:pt>
                <c:pt idx="1">
                  <c:v>2</c:v>
                </c:pt>
                <c:pt idx="2">
                  <c:v>124</c:v>
                </c:pt>
                <c:pt idx="3">
                  <c:v>2370</c:v>
                </c:pt>
                <c:pt idx="4">
                  <c:v>29693</c:v>
                </c:pt>
                <c:pt idx="5">
                  <c:v>79</c:v>
                </c:pt>
                <c:pt idx="6">
                  <c:v>440</c:v>
                </c:pt>
                <c:pt idx="7">
                  <c:v>111</c:v>
                </c:pt>
                <c:pt idx="8">
                  <c:v>77</c:v>
                </c:pt>
                <c:pt idx="9">
                  <c:v>243</c:v>
                </c:pt>
                <c:pt idx="10">
                  <c:v>2309</c:v>
                </c:pt>
                <c:pt idx="11">
                  <c:v>114</c:v>
                </c:pt>
                <c:pt idx="12">
                  <c:v>163</c:v>
                </c:pt>
                <c:pt idx="13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95-4C9B-9250-52569B004B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70"/>
        <c:axId val="469024736"/>
        <c:axId val="469026048"/>
      </c:barChart>
      <c:catAx>
        <c:axId val="46902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469026048"/>
        <c:crosses val="autoZero"/>
        <c:auto val="1"/>
        <c:lblAlgn val="ctr"/>
        <c:lblOffset val="100"/>
        <c:noMultiLvlLbl val="0"/>
      </c:catAx>
      <c:valAx>
        <c:axId val="469026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902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none" baseline="0" dirty="0">
                <a:solidFill>
                  <a:schemeClr val="bg1"/>
                </a:solidFill>
                <a:effectLst/>
                <a:latin typeface="Maiandra GD" panose="020E0502030308020204" pitchFamily="34" charset="0"/>
              </a:rPr>
              <a:t>Total calls per year</a:t>
            </a:r>
            <a:endParaRPr lang="en-US" cap="none" dirty="0">
              <a:solidFill>
                <a:schemeClr val="bg1"/>
              </a:solidFill>
              <a:effectLst/>
              <a:latin typeface="Maiandra GD" panose="020E0502030308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Sheet3!$E$5:$E$11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Sheet3!$F$5:$F$11</c:f>
              <c:numCache>
                <c:formatCode>General</c:formatCode>
                <c:ptCount val="7"/>
                <c:pt idx="0">
                  <c:v>7142</c:v>
                </c:pt>
                <c:pt idx="1">
                  <c:v>6445</c:v>
                </c:pt>
                <c:pt idx="2">
                  <c:v>7748</c:v>
                </c:pt>
                <c:pt idx="3">
                  <c:v>4496</c:v>
                </c:pt>
                <c:pt idx="4">
                  <c:v>5759</c:v>
                </c:pt>
                <c:pt idx="5">
                  <c:v>5819</c:v>
                </c:pt>
                <c:pt idx="6">
                  <c:v>4703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CA-4C13-8862-0C1967DC2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70"/>
        <c:axId val="338816240"/>
        <c:axId val="338817552"/>
      </c:barChart>
      <c:catAx>
        <c:axId val="338816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none" baseline="0">
                    <a:solidFill>
                      <a:schemeClr val="bg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r>
                  <a:rPr lang="en-US" sz="140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none" baseline="0">
                  <a:solidFill>
                    <a:schemeClr val="bg1"/>
                  </a:solidFill>
                  <a:latin typeface="Maiandra GD" panose="020E0502030308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338817552"/>
        <c:crosses val="autoZero"/>
        <c:auto val="1"/>
        <c:lblAlgn val="ctr"/>
        <c:lblOffset val="100"/>
        <c:noMultiLvlLbl val="0"/>
      </c:catAx>
      <c:valAx>
        <c:axId val="33881755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none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Number of calls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3881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Maiandra GD" panose="020E0502030308020204" pitchFamily="34" charset="0"/>
              </a:rPr>
              <a:t>Number of calls in counties per season</a:t>
            </a:r>
            <a:endParaRPr lang="en-US" sz="2400" dirty="0">
              <a:solidFill>
                <a:schemeClr val="bg1"/>
              </a:solidFill>
              <a:effectLst/>
              <a:latin typeface="Maiandra GD" panose="020E0502030308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11679790026244"/>
          <c:y val="7.7731554389034702E-2"/>
          <c:w val="0.8326774934383202"/>
          <c:h val="0.81313473315835516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'Counties per season'!$I$3</c:f>
              <c:strCache>
                <c:ptCount val="1"/>
                <c:pt idx="0">
                  <c:v>Spring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season'!$E$4:$E$18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Rapla </c:v>
                </c:pt>
                <c:pt idx="5">
                  <c:v>Lääne-Viru </c:v>
                </c:pt>
                <c:pt idx="6">
                  <c:v>Ida-Viru </c:v>
                </c:pt>
                <c:pt idx="7">
                  <c:v>Pärnu </c:v>
                </c:pt>
                <c:pt idx="8">
                  <c:v>Lääne </c:v>
                </c:pt>
                <c:pt idx="9">
                  <c:v>Võru </c:v>
                </c:pt>
                <c:pt idx="10">
                  <c:v>Valga </c:v>
                </c:pt>
                <c:pt idx="11">
                  <c:v>Viljandi </c:v>
                </c:pt>
                <c:pt idx="12">
                  <c:v>Põlva </c:v>
                </c:pt>
                <c:pt idx="13">
                  <c:v>Hiiu </c:v>
                </c:pt>
                <c:pt idx="14">
                  <c:v>Saare </c:v>
                </c:pt>
              </c:strCache>
            </c:strRef>
          </c:cat>
          <c:val>
            <c:numRef>
              <c:f>'Counties per season'!$I$4:$I$18</c:f>
              <c:numCache>
                <c:formatCode>General</c:formatCode>
                <c:ptCount val="15"/>
                <c:pt idx="0">
                  <c:v>6833</c:v>
                </c:pt>
                <c:pt idx="1">
                  <c:v>1004</c:v>
                </c:pt>
                <c:pt idx="2">
                  <c:v>477</c:v>
                </c:pt>
                <c:pt idx="3">
                  <c:v>457</c:v>
                </c:pt>
                <c:pt idx="4">
                  <c:v>45</c:v>
                </c:pt>
                <c:pt idx="5">
                  <c:v>95</c:v>
                </c:pt>
                <c:pt idx="6">
                  <c:v>9</c:v>
                </c:pt>
                <c:pt idx="7">
                  <c:v>10</c:v>
                </c:pt>
                <c:pt idx="8">
                  <c:v>9</c:v>
                </c:pt>
                <c:pt idx="9">
                  <c:v>18</c:v>
                </c:pt>
                <c:pt idx="10">
                  <c:v>28</c:v>
                </c:pt>
                <c:pt idx="11">
                  <c:v>24</c:v>
                </c:pt>
                <c:pt idx="12">
                  <c:v>21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28-4B21-8765-BE18C4AC769D}"/>
            </c:ext>
          </c:extLst>
        </c:ser>
        <c:ser>
          <c:idx val="2"/>
          <c:order val="1"/>
          <c:tx>
            <c:strRef>
              <c:f>'Counties per season'!$H$3</c:f>
              <c:strCache>
                <c:ptCount val="1"/>
                <c:pt idx="0">
                  <c:v>winter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season'!$E$4:$E$18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Rapla </c:v>
                </c:pt>
                <c:pt idx="5">
                  <c:v>Lääne-Viru </c:v>
                </c:pt>
                <c:pt idx="6">
                  <c:v>Ida-Viru </c:v>
                </c:pt>
                <c:pt idx="7">
                  <c:v>Pärnu </c:v>
                </c:pt>
                <c:pt idx="8">
                  <c:v>Lääne </c:v>
                </c:pt>
                <c:pt idx="9">
                  <c:v>Võru </c:v>
                </c:pt>
                <c:pt idx="10">
                  <c:v>Valga </c:v>
                </c:pt>
                <c:pt idx="11">
                  <c:v>Viljandi </c:v>
                </c:pt>
                <c:pt idx="12">
                  <c:v>Põlva </c:v>
                </c:pt>
                <c:pt idx="13">
                  <c:v>Hiiu </c:v>
                </c:pt>
                <c:pt idx="14">
                  <c:v>Saare </c:v>
                </c:pt>
              </c:strCache>
            </c:strRef>
          </c:cat>
          <c:val>
            <c:numRef>
              <c:f>'Counties per season'!$H$4:$H$18</c:f>
              <c:numCache>
                <c:formatCode>General</c:formatCode>
                <c:ptCount val="15"/>
                <c:pt idx="0">
                  <c:v>7437</c:v>
                </c:pt>
                <c:pt idx="1">
                  <c:v>1103</c:v>
                </c:pt>
                <c:pt idx="2">
                  <c:v>345</c:v>
                </c:pt>
                <c:pt idx="3">
                  <c:v>484</c:v>
                </c:pt>
                <c:pt idx="4">
                  <c:v>38</c:v>
                </c:pt>
                <c:pt idx="5">
                  <c:v>101</c:v>
                </c:pt>
                <c:pt idx="6">
                  <c:v>19</c:v>
                </c:pt>
                <c:pt idx="7">
                  <c:v>25</c:v>
                </c:pt>
                <c:pt idx="8">
                  <c:v>9</c:v>
                </c:pt>
                <c:pt idx="9">
                  <c:v>16</c:v>
                </c:pt>
                <c:pt idx="10">
                  <c:v>31</c:v>
                </c:pt>
                <c:pt idx="11">
                  <c:v>36</c:v>
                </c:pt>
                <c:pt idx="12">
                  <c:v>18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28-4B21-8765-BE18C4AC769D}"/>
            </c:ext>
          </c:extLst>
        </c:ser>
        <c:ser>
          <c:idx val="1"/>
          <c:order val="2"/>
          <c:tx>
            <c:strRef>
              <c:f>'Counties per season'!$G$3</c:f>
              <c:strCache>
                <c:ptCount val="1"/>
                <c:pt idx="0">
                  <c:v>summer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season'!$E$4:$E$18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Rapla </c:v>
                </c:pt>
                <c:pt idx="5">
                  <c:v>Lääne-Viru </c:v>
                </c:pt>
                <c:pt idx="6">
                  <c:v>Ida-Viru </c:v>
                </c:pt>
                <c:pt idx="7">
                  <c:v>Pärnu </c:v>
                </c:pt>
                <c:pt idx="8">
                  <c:v>Lääne </c:v>
                </c:pt>
                <c:pt idx="9">
                  <c:v>Võru </c:v>
                </c:pt>
                <c:pt idx="10">
                  <c:v>Valga </c:v>
                </c:pt>
                <c:pt idx="11">
                  <c:v>Viljandi </c:v>
                </c:pt>
                <c:pt idx="12">
                  <c:v>Põlva </c:v>
                </c:pt>
                <c:pt idx="13">
                  <c:v>Hiiu </c:v>
                </c:pt>
                <c:pt idx="14">
                  <c:v>Saare </c:v>
                </c:pt>
              </c:strCache>
            </c:strRef>
          </c:cat>
          <c:val>
            <c:numRef>
              <c:f>'Counties per season'!$G$4:$G$18</c:f>
              <c:numCache>
                <c:formatCode>General</c:formatCode>
                <c:ptCount val="15"/>
                <c:pt idx="0">
                  <c:v>6749</c:v>
                </c:pt>
                <c:pt idx="1">
                  <c:v>1802</c:v>
                </c:pt>
                <c:pt idx="2">
                  <c:v>661</c:v>
                </c:pt>
                <c:pt idx="3">
                  <c:v>606</c:v>
                </c:pt>
                <c:pt idx="4">
                  <c:v>30</c:v>
                </c:pt>
                <c:pt idx="5">
                  <c:v>131</c:v>
                </c:pt>
                <c:pt idx="6">
                  <c:v>40</c:v>
                </c:pt>
                <c:pt idx="7">
                  <c:v>23</c:v>
                </c:pt>
                <c:pt idx="8">
                  <c:v>12</c:v>
                </c:pt>
                <c:pt idx="9">
                  <c:v>56</c:v>
                </c:pt>
                <c:pt idx="10">
                  <c:v>24</c:v>
                </c:pt>
                <c:pt idx="11">
                  <c:v>73</c:v>
                </c:pt>
                <c:pt idx="12">
                  <c:v>23</c:v>
                </c:pt>
                <c:pt idx="13">
                  <c:v>2</c:v>
                </c:pt>
                <c:pt idx="1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28-4B21-8765-BE18C4AC769D}"/>
            </c:ext>
          </c:extLst>
        </c:ser>
        <c:ser>
          <c:idx val="0"/>
          <c:order val="3"/>
          <c:tx>
            <c:strRef>
              <c:f>'Counties per season'!$F$3</c:f>
              <c:strCache>
                <c:ptCount val="1"/>
                <c:pt idx="0">
                  <c:v>Fall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season'!$E$4:$E$18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Rapla </c:v>
                </c:pt>
                <c:pt idx="5">
                  <c:v>Lääne-Viru </c:v>
                </c:pt>
                <c:pt idx="6">
                  <c:v>Ida-Viru </c:v>
                </c:pt>
                <c:pt idx="7">
                  <c:v>Pärnu </c:v>
                </c:pt>
                <c:pt idx="8">
                  <c:v>Lääne </c:v>
                </c:pt>
                <c:pt idx="9">
                  <c:v>Võru </c:v>
                </c:pt>
                <c:pt idx="10">
                  <c:v>Valga </c:v>
                </c:pt>
                <c:pt idx="11">
                  <c:v>Viljandi </c:v>
                </c:pt>
                <c:pt idx="12">
                  <c:v>Põlva </c:v>
                </c:pt>
                <c:pt idx="13">
                  <c:v>Hiiu </c:v>
                </c:pt>
                <c:pt idx="14">
                  <c:v>Saare </c:v>
                </c:pt>
              </c:strCache>
            </c:strRef>
          </c:cat>
          <c:val>
            <c:numRef>
              <c:f>'Counties per season'!$F$4:$F$18</c:f>
              <c:numCache>
                <c:formatCode>General</c:formatCode>
                <c:ptCount val="15"/>
                <c:pt idx="0">
                  <c:v>8674</c:v>
                </c:pt>
                <c:pt idx="1">
                  <c:v>2343</c:v>
                </c:pt>
                <c:pt idx="2">
                  <c:v>826</c:v>
                </c:pt>
                <c:pt idx="3">
                  <c:v>823</c:v>
                </c:pt>
                <c:pt idx="4">
                  <c:v>130</c:v>
                </c:pt>
                <c:pt idx="5">
                  <c:v>113</c:v>
                </c:pt>
                <c:pt idx="6">
                  <c:v>56</c:v>
                </c:pt>
                <c:pt idx="7">
                  <c:v>53</c:v>
                </c:pt>
                <c:pt idx="8">
                  <c:v>49</c:v>
                </c:pt>
                <c:pt idx="9">
                  <c:v>35</c:v>
                </c:pt>
                <c:pt idx="10">
                  <c:v>31</c:v>
                </c:pt>
                <c:pt idx="11">
                  <c:v>30</c:v>
                </c:pt>
                <c:pt idx="12">
                  <c:v>15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28-4B21-8765-BE18C4AC7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63400456"/>
        <c:axId val="463397832"/>
      </c:barChart>
      <c:catAx>
        <c:axId val="4634004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Counties</a:t>
                </a:r>
              </a:p>
            </c:rich>
          </c:tx>
          <c:layout>
            <c:manualLayout>
              <c:xMode val="edge"/>
              <c:yMode val="edge"/>
              <c:x val="2.1276000656167977E-2"/>
              <c:y val="0.36948410615339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0" cap="flat" cmpd="sng" algn="ctr">
            <a:noFill/>
            <a:round/>
          </a:ln>
          <a:effectLst>
            <a:glow rad="127000">
              <a:schemeClr val="accent2"/>
            </a:glo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463397832"/>
        <c:crosses val="autoZero"/>
        <c:auto val="1"/>
        <c:lblAlgn val="ctr"/>
        <c:lblOffset val="30"/>
        <c:tickMarkSkip val="1"/>
        <c:noMultiLvlLbl val="0"/>
      </c:catAx>
      <c:valAx>
        <c:axId val="463397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Number of Calls</a:t>
                </a:r>
                <a:endParaRPr lang="en-US" b="0" dirty="0">
                  <a:solidFill>
                    <a:schemeClr val="bg1"/>
                  </a:solidFill>
                  <a:latin typeface="Maiandra GD" panose="020E0502030308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49235392060367456"/>
              <c:y val="0.936690434529017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463400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65091863517059"/>
          <c:y val="0.1484867308253135"/>
          <c:w val="0.36941404199475064"/>
          <c:h val="4.5732017640352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Maiandra GD" panose="020E0502030308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iandra GD" panose="020E0502030308020204" pitchFamily="34" charset="0"/>
                <a:ea typeface="+mn-ea"/>
                <a:cs typeface="+mn-cs"/>
              </a:defRPr>
            </a:pPr>
            <a:r>
              <a:rPr lang="en-US" b="0">
                <a:solidFill>
                  <a:schemeClr val="bg1"/>
                </a:solidFill>
                <a:latin typeface="Maiandra GD" panose="020E0502030308020204" pitchFamily="34" charset="0"/>
              </a:rPr>
              <a:t>Percantage of calls per</a:t>
            </a:r>
            <a:r>
              <a:rPr lang="en-US" b="0" baseline="0">
                <a:solidFill>
                  <a:schemeClr val="bg1"/>
                </a:solidFill>
                <a:latin typeface="Maiandra GD" panose="020E0502030308020204" pitchFamily="34" charset="0"/>
              </a:rPr>
              <a:t> season</a:t>
            </a:r>
            <a:endParaRPr lang="en-US" b="0">
              <a:solidFill>
                <a:schemeClr val="bg1"/>
              </a:solidFill>
              <a:latin typeface="Maiandra GD" panose="020E0502030308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iandra GD" panose="020E0502030308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B1-42D7-8E97-1775B6EA302D}"/>
              </c:ext>
            </c:extLst>
          </c:dPt>
          <c:dPt>
            <c:idx val="1"/>
            <c:bubble3D val="0"/>
            <c:spPr>
              <a:solidFill>
                <a:srgbClr val="F4B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B1-42D7-8E97-1775B6EA302D}"/>
              </c:ext>
            </c:extLst>
          </c:dPt>
          <c:dPt>
            <c:idx val="2"/>
            <c:bubble3D val="0"/>
            <c:spPr>
              <a:solidFill>
                <a:srgbClr val="F2772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B1-42D7-8E97-1775B6EA302D}"/>
              </c:ext>
            </c:extLst>
          </c:dPt>
          <c:dPt>
            <c:idx val="3"/>
            <c:bubble3D val="0"/>
            <c:spPr>
              <a:solidFill>
                <a:srgbClr val="A0A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B1-42D7-8E97-1775B6EA30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Sheet1!$E$5:$E$9</c:f>
              <c:strCache>
                <c:ptCount val="5"/>
                <c:pt idx="0">
                  <c:v>Fall</c:v>
                </c:pt>
                <c:pt idx="1">
                  <c:v>Spring</c:v>
                </c:pt>
                <c:pt idx="2">
                  <c:v>Summer</c:v>
                </c:pt>
                <c:pt idx="3">
                  <c:v>Winter</c:v>
                </c:pt>
                <c:pt idx="4">
                  <c:v>Grand Total</c:v>
                </c:pt>
              </c:strCache>
            </c:strRef>
          </c:cat>
          <c:val>
            <c:numRef>
              <c:f>Sheet1!$F$5:$F$8</c:f>
              <c:numCache>
                <c:formatCode>General</c:formatCode>
                <c:ptCount val="4"/>
                <c:pt idx="0">
                  <c:v>13178</c:v>
                </c:pt>
                <c:pt idx="1">
                  <c:v>9030</c:v>
                </c:pt>
                <c:pt idx="2">
                  <c:v>10242</c:v>
                </c:pt>
                <c:pt idx="3">
                  <c:v>9662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B1-42D7-8E97-1775B6EA302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Maiandra GD" panose="020E0502030308020204" pitchFamily="34" charset="0"/>
              </a:rPr>
              <a:t>Number of calls in counties per years</a:t>
            </a:r>
            <a:endParaRPr lang="en-US" sz="1800" b="1" dirty="0">
              <a:solidFill>
                <a:schemeClr val="bg1"/>
              </a:solidFill>
              <a:effectLst/>
              <a:latin typeface="Maiandra GD" panose="020E0502030308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576443569553799E-2"/>
          <c:y val="1.8924176144648586E-2"/>
          <c:w val="0.90942355643044614"/>
          <c:h val="0.80955132691746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'Counties per year'!$F$1</c:f>
              <c:strCache>
                <c:ptCount val="1"/>
                <c:pt idx="0">
                  <c:v>2008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year'!$F$2:$F$16</c:f>
              <c:numCache>
                <c:formatCode>General</c:formatCode>
                <c:ptCount val="15"/>
                <c:pt idx="0">
                  <c:v>5850</c:v>
                </c:pt>
                <c:pt idx="1">
                  <c:v>574</c:v>
                </c:pt>
                <c:pt idx="2">
                  <c:v>321</c:v>
                </c:pt>
                <c:pt idx="3">
                  <c:v>244</c:v>
                </c:pt>
                <c:pt idx="4">
                  <c:v>60</c:v>
                </c:pt>
                <c:pt idx="5">
                  <c:v>37</c:v>
                </c:pt>
                <c:pt idx="6">
                  <c:v>23</c:v>
                </c:pt>
                <c:pt idx="7">
                  <c:v>20</c:v>
                </c:pt>
                <c:pt idx="8">
                  <c:v>12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38-49FA-8A0B-F733A4138651}"/>
            </c:ext>
          </c:extLst>
        </c:ser>
        <c:ser>
          <c:idx val="1"/>
          <c:order val="1"/>
          <c:tx>
            <c:strRef>
              <c:f>'Counties per year'!$G$1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year'!$G$2:$G$16</c:f>
              <c:numCache>
                <c:formatCode>General</c:formatCode>
                <c:ptCount val="15"/>
                <c:pt idx="0">
                  <c:v>4769</c:v>
                </c:pt>
                <c:pt idx="1">
                  <c:v>941</c:v>
                </c:pt>
                <c:pt idx="2">
                  <c:v>229</c:v>
                </c:pt>
                <c:pt idx="3">
                  <c:v>312</c:v>
                </c:pt>
                <c:pt idx="4">
                  <c:v>43</c:v>
                </c:pt>
                <c:pt idx="5">
                  <c:v>8</c:v>
                </c:pt>
                <c:pt idx="6">
                  <c:v>13</c:v>
                </c:pt>
                <c:pt idx="7">
                  <c:v>22</c:v>
                </c:pt>
                <c:pt idx="8">
                  <c:v>33</c:v>
                </c:pt>
                <c:pt idx="9">
                  <c:v>14</c:v>
                </c:pt>
                <c:pt idx="10">
                  <c:v>2</c:v>
                </c:pt>
                <c:pt idx="11">
                  <c:v>9</c:v>
                </c:pt>
                <c:pt idx="12">
                  <c:v>11</c:v>
                </c:pt>
                <c:pt idx="13">
                  <c:v>0</c:v>
                </c:pt>
                <c:pt idx="1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38-49FA-8A0B-F733A4138651}"/>
            </c:ext>
          </c:extLst>
        </c:ser>
        <c:ser>
          <c:idx val="2"/>
          <c:order val="2"/>
          <c:tx>
            <c:strRef>
              <c:f>'Counties per year'!$H$1</c:f>
              <c:strCache>
                <c:ptCount val="1"/>
                <c:pt idx="0">
                  <c:v>2010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year'!$H$2:$H$16</c:f>
              <c:numCache>
                <c:formatCode>General</c:formatCode>
                <c:ptCount val="15"/>
                <c:pt idx="0">
                  <c:v>5691</c:v>
                </c:pt>
                <c:pt idx="1">
                  <c:v>1132</c:v>
                </c:pt>
                <c:pt idx="2">
                  <c:v>256</c:v>
                </c:pt>
                <c:pt idx="3">
                  <c:v>394</c:v>
                </c:pt>
                <c:pt idx="4">
                  <c:v>102</c:v>
                </c:pt>
                <c:pt idx="5">
                  <c:v>29</c:v>
                </c:pt>
                <c:pt idx="6">
                  <c:v>12</c:v>
                </c:pt>
                <c:pt idx="7">
                  <c:v>27</c:v>
                </c:pt>
                <c:pt idx="8">
                  <c:v>7</c:v>
                </c:pt>
                <c:pt idx="9">
                  <c:v>21</c:v>
                </c:pt>
                <c:pt idx="10">
                  <c:v>0</c:v>
                </c:pt>
                <c:pt idx="11">
                  <c:v>7</c:v>
                </c:pt>
                <c:pt idx="12">
                  <c:v>52</c:v>
                </c:pt>
                <c:pt idx="13">
                  <c:v>10</c:v>
                </c:pt>
                <c:pt idx="1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38-49FA-8A0B-F733A4138651}"/>
            </c:ext>
          </c:extLst>
        </c:ser>
        <c:ser>
          <c:idx val="3"/>
          <c:order val="3"/>
          <c:tx>
            <c:strRef>
              <c:f>'Counties per year'!$I$1</c:f>
              <c:strCache>
                <c:ptCount val="1"/>
                <c:pt idx="0">
                  <c:v>2011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year'!$I$2:$I$16</c:f>
              <c:numCache>
                <c:formatCode>General</c:formatCode>
                <c:ptCount val="15"/>
                <c:pt idx="0">
                  <c:v>3129</c:v>
                </c:pt>
                <c:pt idx="1">
                  <c:v>814</c:v>
                </c:pt>
                <c:pt idx="2">
                  <c:v>207</c:v>
                </c:pt>
                <c:pt idx="3">
                  <c:v>257</c:v>
                </c:pt>
                <c:pt idx="4">
                  <c:v>50</c:v>
                </c:pt>
                <c:pt idx="5">
                  <c:v>3</c:v>
                </c:pt>
                <c:pt idx="6">
                  <c:v>5</c:v>
                </c:pt>
                <c:pt idx="7">
                  <c:v>1</c:v>
                </c:pt>
                <c:pt idx="8">
                  <c:v>2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16</c:v>
                </c:pt>
                <c:pt idx="13">
                  <c:v>0</c:v>
                </c:pt>
                <c:pt idx="1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38-49FA-8A0B-F733A4138651}"/>
            </c:ext>
          </c:extLst>
        </c:ser>
        <c:ser>
          <c:idx val="4"/>
          <c:order val="4"/>
          <c:tx>
            <c:strRef>
              <c:f>'Counties per year'!$J$1</c:f>
              <c:strCache>
                <c:ptCount val="1"/>
                <c:pt idx="0">
                  <c:v>2012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year'!$J$2:$J$16</c:f>
              <c:numCache>
                <c:formatCode>General</c:formatCode>
                <c:ptCount val="15"/>
                <c:pt idx="0">
                  <c:v>4112</c:v>
                </c:pt>
                <c:pt idx="1">
                  <c:v>722</c:v>
                </c:pt>
                <c:pt idx="2">
                  <c:v>337</c:v>
                </c:pt>
                <c:pt idx="3">
                  <c:v>366</c:v>
                </c:pt>
                <c:pt idx="4">
                  <c:v>32</c:v>
                </c:pt>
                <c:pt idx="5">
                  <c:v>19</c:v>
                </c:pt>
                <c:pt idx="6">
                  <c:v>7</c:v>
                </c:pt>
                <c:pt idx="7">
                  <c:v>4</c:v>
                </c:pt>
                <c:pt idx="8">
                  <c:v>1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90</c:v>
                </c:pt>
                <c:pt idx="13">
                  <c:v>0</c:v>
                </c:pt>
                <c:pt idx="1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38-49FA-8A0B-F733A4138651}"/>
            </c:ext>
          </c:extLst>
        </c:ser>
        <c:ser>
          <c:idx val="5"/>
          <c:order val="5"/>
          <c:tx>
            <c:strRef>
              <c:f>'Counties per year'!$K$1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year'!$K$2:$K$16</c:f>
              <c:numCache>
                <c:formatCode>General</c:formatCode>
                <c:ptCount val="15"/>
                <c:pt idx="0">
                  <c:v>2923</c:v>
                </c:pt>
                <c:pt idx="1">
                  <c:v>1414</c:v>
                </c:pt>
                <c:pt idx="2">
                  <c:v>706</c:v>
                </c:pt>
                <c:pt idx="3">
                  <c:v>408</c:v>
                </c:pt>
                <c:pt idx="4">
                  <c:v>39</c:v>
                </c:pt>
                <c:pt idx="5">
                  <c:v>41</c:v>
                </c:pt>
                <c:pt idx="6">
                  <c:v>26</c:v>
                </c:pt>
                <c:pt idx="7">
                  <c:v>27</c:v>
                </c:pt>
                <c:pt idx="8">
                  <c:v>15</c:v>
                </c:pt>
                <c:pt idx="9">
                  <c:v>43</c:v>
                </c:pt>
                <c:pt idx="10">
                  <c:v>0</c:v>
                </c:pt>
                <c:pt idx="11">
                  <c:v>59</c:v>
                </c:pt>
                <c:pt idx="12">
                  <c:v>60</c:v>
                </c:pt>
                <c:pt idx="13">
                  <c:v>0</c:v>
                </c:pt>
                <c:pt idx="14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238-49FA-8A0B-F733A4138651}"/>
            </c:ext>
          </c:extLst>
        </c:ser>
        <c:ser>
          <c:idx val="6"/>
          <c:order val="6"/>
          <c:tx>
            <c:strRef>
              <c:f>'Counties per year'!$L$1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'Counties per year'!$E$2:$E$16</c:f>
              <c:strCache>
                <c:ptCount val="15"/>
                <c:pt idx="0">
                  <c:v>Jõgeva </c:v>
                </c:pt>
                <c:pt idx="1">
                  <c:v>Harju </c:v>
                </c:pt>
                <c:pt idx="2">
                  <c:v>Tartu </c:v>
                </c:pt>
                <c:pt idx="3">
                  <c:v>Järva </c:v>
                </c:pt>
                <c:pt idx="4">
                  <c:v>Lääne-Viru </c:v>
                </c:pt>
                <c:pt idx="5">
                  <c:v>Viljandi </c:v>
                </c:pt>
                <c:pt idx="6">
                  <c:v>Valga </c:v>
                </c:pt>
                <c:pt idx="7">
                  <c:v>Ida-Viru </c:v>
                </c:pt>
                <c:pt idx="8">
                  <c:v>Põlva </c:v>
                </c:pt>
                <c:pt idx="9">
                  <c:v>Pärnu </c:v>
                </c:pt>
                <c:pt idx="10">
                  <c:v>Hiiu </c:v>
                </c:pt>
                <c:pt idx="11">
                  <c:v>Lääne </c:v>
                </c:pt>
                <c:pt idx="12">
                  <c:v>Rapla </c:v>
                </c:pt>
                <c:pt idx="13">
                  <c:v>Saare </c:v>
                </c:pt>
                <c:pt idx="14">
                  <c:v>Võru </c:v>
                </c:pt>
              </c:strCache>
            </c:strRef>
          </c:cat>
          <c:val>
            <c:numRef>
              <c:f>'Counties per year'!$L$2:$L$16</c:f>
              <c:numCache>
                <c:formatCode>General</c:formatCode>
                <c:ptCount val="15"/>
                <c:pt idx="0">
                  <c:v>3219</c:v>
                </c:pt>
                <c:pt idx="1">
                  <c:v>605</c:v>
                </c:pt>
                <c:pt idx="2">
                  <c:v>253</c:v>
                </c:pt>
                <c:pt idx="3">
                  <c:v>389</c:v>
                </c:pt>
                <c:pt idx="4">
                  <c:v>114</c:v>
                </c:pt>
                <c:pt idx="5">
                  <c:v>26</c:v>
                </c:pt>
                <c:pt idx="6">
                  <c:v>28</c:v>
                </c:pt>
                <c:pt idx="7">
                  <c:v>23</c:v>
                </c:pt>
                <c:pt idx="8">
                  <c:v>7</c:v>
                </c:pt>
                <c:pt idx="9">
                  <c:v>15</c:v>
                </c:pt>
                <c:pt idx="10">
                  <c:v>0</c:v>
                </c:pt>
                <c:pt idx="11">
                  <c:v>4</c:v>
                </c:pt>
                <c:pt idx="12">
                  <c:v>14</c:v>
                </c:pt>
                <c:pt idx="13">
                  <c:v>0</c:v>
                </c:pt>
                <c:pt idx="1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238-49FA-8A0B-F733A41386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axId val="424284440"/>
        <c:axId val="424289360"/>
      </c:barChart>
      <c:catAx>
        <c:axId val="424284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Counties</a:t>
                </a:r>
                <a:endParaRPr lang="en-US" b="0" dirty="0">
                  <a:solidFill>
                    <a:schemeClr val="bg1"/>
                  </a:solidFill>
                  <a:latin typeface="Maiandra GD" panose="020E0502030308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89360"/>
        <c:crosses val="autoZero"/>
        <c:auto val="1"/>
        <c:lblAlgn val="ctr"/>
        <c:lblOffset val="100"/>
        <c:noMultiLvlLbl val="0"/>
      </c:catAx>
      <c:valAx>
        <c:axId val="424289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none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cap="none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Number of calls</a:t>
                </a:r>
              </a:p>
            </c:rich>
          </c:tx>
          <c:layout>
            <c:manualLayout>
              <c:xMode val="edge"/>
              <c:yMode val="edge"/>
              <c:x val="1.2729166666666666E-2"/>
              <c:y val="0.31620443277923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none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84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625352690288714"/>
          <c:y val="9.0694517351997669E-2"/>
          <c:w val="0.56728461286089238"/>
          <c:h val="4.2442548848060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Maiandra GD" panose="020E0502030308020204" pitchFamily="34" charset="0"/>
              </a:rPr>
              <a:t>Percentage of calls per years</a:t>
            </a:r>
            <a:endParaRPr lang="en-US" sz="1200" dirty="0">
              <a:effectLst/>
              <a:latin typeface="Maiandra GD" panose="020E0502030308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4E95D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3D-4BB0-BC44-25DE62795829}"/>
              </c:ext>
            </c:extLst>
          </c:dPt>
          <c:dPt>
            <c:idx val="1"/>
            <c:bubble3D val="0"/>
            <c:spPr>
              <a:solidFill>
                <a:srgbClr val="F4792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43D-4BB0-BC44-25DE6279582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43D-4BB0-BC44-25DE6279582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43D-4BB0-BC44-25DE6279582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43D-4BB0-BC44-25DE6279582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43D-4BB0-BC44-25DE62795829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43D-4BB0-BC44-25DE627958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Sheet3!$E$5:$E$11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Sheet3!$F$5:$F$11</c:f>
              <c:numCache>
                <c:formatCode>General</c:formatCode>
                <c:ptCount val="7"/>
                <c:pt idx="0">
                  <c:v>7142</c:v>
                </c:pt>
                <c:pt idx="1">
                  <c:v>6445</c:v>
                </c:pt>
                <c:pt idx="2">
                  <c:v>7748</c:v>
                </c:pt>
                <c:pt idx="3">
                  <c:v>4496</c:v>
                </c:pt>
                <c:pt idx="4">
                  <c:v>5759</c:v>
                </c:pt>
                <c:pt idx="5">
                  <c:v>5819</c:v>
                </c:pt>
                <c:pt idx="6">
                  <c:v>4703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3D-4BB0-BC44-25DE6279582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cap="none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Maiandra GD" panose="020E0502030308020204" pitchFamily="34" charset="0"/>
              </a:rPr>
              <a:t>Percentage of calls in counties per day type</a:t>
            </a:r>
            <a:endParaRPr lang="en-US" sz="2400" b="1" cap="none" dirty="0">
              <a:solidFill>
                <a:schemeClr val="bg1"/>
              </a:solidFill>
              <a:effectLst/>
              <a:latin typeface="Maiandra GD" panose="020E0502030308020204" pitchFamily="34" charset="0"/>
            </a:endParaRPr>
          </a:p>
        </c:rich>
      </c:tx>
      <c:layout>
        <c:manualLayout>
          <c:xMode val="edge"/>
          <c:yMode val="edge"/>
          <c:x val="0.29475516732283469"/>
          <c:y val="1.66666666666666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1458333333333333E-2"/>
          <c:y val="0.17279571303587052"/>
          <c:w val="0.9770833333333333"/>
          <c:h val="0.66789603382910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'[data_with_counties2.xlsx]week type'!$F$22</c:f>
              <c:strCache>
                <c:ptCount val="1"/>
                <c:pt idx="0">
                  <c:v>Weekday</c:v>
                </c:pt>
              </c:strCache>
            </c:strRef>
          </c:tx>
          <c:spPr>
            <a:solidFill>
              <a:srgbClr val="00B0F0">
                <a:alpha val="88000"/>
              </a:srgb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  <a:round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'[data_with_counties2.xlsx]week type'!$E$23:$E$37</c:f>
              <c:strCache>
                <c:ptCount val="15"/>
                <c:pt idx="0">
                  <c:v>Harju </c:v>
                </c:pt>
                <c:pt idx="1">
                  <c:v>Hiiu </c:v>
                </c:pt>
                <c:pt idx="2">
                  <c:v>Ida-Viru </c:v>
                </c:pt>
                <c:pt idx="3">
                  <c:v>Järva </c:v>
                </c:pt>
                <c:pt idx="4">
                  <c:v>Jõgeva </c:v>
                </c:pt>
                <c:pt idx="5">
                  <c:v>Lääne </c:v>
                </c:pt>
                <c:pt idx="6">
                  <c:v>Lääne-Viru </c:v>
                </c:pt>
                <c:pt idx="7">
                  <c:v>Pärnu </c:v>
                </c:pt>
                <c:pt idx="8">
                  <c:v>Põlva </c:v>
                </c:pt>
                <c:pt idx="9">
                  <c:v>Rapla </c:v>
                </c:pt>
                <c:pt idx="10">
                  <c:v>Saare </c:v>
                </c:pt>
                <c:pt idx="11">
                  <c:v>Tartu </c:v>
                </c:pt>
                <c:pt idx="12">
                  <c:v>Valga </c:v>
                </c:pt>
                <c:pt idx="13">
                  <c:v>Viljandi </c:v>
                </c:pt>
                <c:pt idx="14">
                  <c:v>Võru </c:v>
                </c:pt>
              </c:strCache>
            </c:strRef>
          </c:cat>
          <c:val>
            <c:numRef>
              <c:f>'[data_with_counties2.xlsx]week type'!$F$23:$F$37</c:f>
              <c:numCache>
                <c:formatCode>0.0</c:formatCode>
                <c:ptCount val="15"/>
                <c:pt idx="0">
                  <c:v>15.833468155098959</c:v>
                </c:pt>
                <c:pt idx="1">
                  <c:v>0</c:v>
                </c:pt>
                <c:pt idx="2">
                  <c:v>0.32896510812705604</c:v>
                </c:pt>
                <c:pt idx="3">
                  <c:v>5.9024968990993907</c:v>
                </c:pt>
                <c:pt idx="4">
                  <c:v>68.519117726365749</c:v>
                </c:pt>
                <c:pt idx="5">
                  <c:v>0.2049290837512808</c:v>
                </c:pt>
                <c:pt idx="6">
                  <c:v>0.98419888906865127</c:v>
                </c:pt>
                <c:pt idx="7">
                  <c:v>0.26964353125168528</c:v>
                </c:pt>
                <c:pt idx="8">
                  <c:v>0.19953621312624711</c:v>
                </c:pt>
                <c:pt idx="9">
                  <c:v>0.64714447500404471</c:v>
                </c:pt>
                <c:pt idx="10">
                  <c:v>2.6964353125168528E-2</c:v>
                </c:pt>
                <c:pt idx="11">
                  <c:v>6.1101224181631881</c:v>
                </c:pt>
                <c:pt idx="12">
                  <c:v>0.24267917812651674</c:v>
                </c:pt>
                <c:pt idx="13">
                  <c:v>0.39637599093997733</c:v>
                </c:pt>
                <c:pt idx="14">
                  <c:v>0.33435797875208972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D-41FD-A795-1CF1AF739E28}"/>
            </c:ext>
          </c:extLst>
        </c:ser>
        <c:ser>
          <c:idx val="1"/>
          <c:order val="1"/>
          <c:tx>
            <c:strRef>
              <c:f>'[data_with_counties2.xlsx]week type'!$G$22</c:f>
              <c:strCache>
                <c:ptCount val="1"/>
                <c:pt idx="0">
                  <c:v>Weekend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  <a:round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'[data_with_counties2.xlsx]week type'!$E$23:$E$37</c:f>
              <c:strCache>
                <c:ptCount val="15"/>
                <c:pt idx="0">
                  <c:v>Harju </c:v>
                </c:pt>
                <c:pt idx="1">
                  <c:v>Hiiu </c:v>
                </c:pt>
                <c:pt idx="2">
                  <c:v>Ida-Viru </c:v>
                </c:pt>
                <c:pt idx="3">
                  <c:v>Järva </c:v>
                </c:pt>
                <c:pt idx="4">
                  <c:v>Jõgeva </c:v>
                </c:pt>
                <c:pt idx="5">
                  <c:v>Lääne </c:v>
                </c:pt>
                <c:pt idx="6">
                  <c:v>Lääne-Viru </c:v>
                </c:pt>
                <c:pt idx="7">
                  <c:v>Pärnu </c:v>
                </c:pt>
                <c:pt idx="8">
                  <c:v>Põlva </c:v>
                </c:pt>
                <c:pt idx="9">
                  <c:v>Rapla </c:v>
                </c:pt>
                <c:pt idx="10">
                  <c:v>Saare </c:v>
                </c:pt>
                <c:pt idx="11">
                  <c:v>Tartu </c:v>
                </c:pt>
                <c:pt idx="12">
                  <c:v>Valga </c:v>
                </c:pt>
                <c:pt idx="13">
                  <c:v>Viljandi </c:v>
                </c:pt>
                <c:pt idx="14">
                  <c:v>Võru </c:v>
                </c:pt>
              </c:strCache>
            </c:strRef>
          </c:cat>
          <c:val>
            <c:numRef>
              <c:f>'[data_with_counties2.xlsx]week type'!$G$23:$G$37</c:f>
              <c:numCache>
                <c:formatCode>0.0</c:formatCode>
                <c:ptCount val="15"/>
                <c:pt idx="0">
                  <c:v>7.5606844409072824</c:v>
                </c:pt>
                <c:pt idx="1">
                  <c:v>3.979307600477517E-2</c:v>
                </c:pt>
                <c:pt idx="2">
                  <c:v>3.979307600477517E-2</c:v>
                </c:pt>
                <c:pt idx="3">
                  <c:v>3.6012733784321527</c:v>
                </c:pt>
                <c:pt idx="4">
                  <c:v>85.196975726223641</c:v>
                </c:pt>
                <c:pt idx="5">
                  <c:v>5.9689614007162752E-2</c:v>
                </c:pt>
                <c:pt idx="6">
                  <c:v>1.4922403501790689</c:v>
                </c:pt>
                <c:pt idx="7">
                  <c:v>0.21886191802626342</c:v>
                </c:pt>
                <c:pt idx="8">
                  <c:v>5.9689614007162752E-2</c:v>
                </c:pt>
                <c:pt idx="9">
                  <c:v>5.9689614007162752E-2</c:v>
                </c:pt>
                <c:pt idx="10">
                  <c:v>0</c:v>
                </c:pt>
                <c:pt idx="11">
                  <c:v>0.85555113410266614</c:v>
                </c:pt>
                <c:pt idx="12">
                  <c:v>0.47751691205730201</c:v>
                </c:pt>
                <c:pt idx="13">
                  <c:v>0.31834460803820136</c:v>
                </c:pt>
                <c:pt idx="14">
                  <c:v>1.9896538002387585E-2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D-41FD-A795-1CF1AF739E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axId val="505706512"/>
        <c:axId val="505699624"/>
      </c:barChart>
      <c:catAx>
        <c:axId val="50570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Counties</a:t>
                </a:r>
              </a:p>
            </c:rich>
          </c:tx>
          <c:layout>
            <c:manualLayout>
              <c:xMode val="edge"/>
              <c:yMode val="edge"/>
              <c:x val="0.45074261811023619"/>
              <c:y val="0.948336687080781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99624"/>
        <c:crosses val="autoZero"/>
        <c:auto val="1"/>
        <c:lblAlgn val="ctr"/>
        <c:lblOffset val="100"/>
        <c:noMultiLvlLbl val="0"/>
      </c:catAx>
      <c:valAx>
        <c:axId val="50569962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Percentage of</a:t>
                </a:r>
                <a:r>
                  <a:rPr lang="en-US" sz="2000" baseline="0" dirty="0">
                    <a:solidFill>
                      <a:schemeClr val="bg1"/>
                    </a:solidFill>
                    <a:latin typeface="Maiandra GD" panose="020E0502030308020204" pitchFamily="34" charset="0"/>
                  </a:rPr>
                  <a:t> calls</a:t>
                </a:r>
                <a:endParaRPr lang="en-US" sz="2000" dirty="0">
                  <a:solidFill>
                    <a:schemeClr val="bg1"/>
                  </a:solidFill>
                  <a:latin typeface="Maiandra GD" panose="020E0502030308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crossAx val="50570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9806602690288712"/>
          <c:y val="0.12587970253718286"/>
          <c:w val="0.19761786417322835"/>
          <c:h val="4.69160104986876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dirty="0">
                <a:latin typeface="Maiandra GD" panose="020E0502030308020204" pitchFamily="34" charset="0"/>
              </a:rPr>
              <a:t>Percentage of calls per day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8A1D9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ADF-42E7-9339-6CAA553E851E}"/>
              </c:ext>
            </c:extLst>
          </c:dPt>
          <c:dPt>
            <c:idx val="1"/>
            <c:bubble3D val="0"/>
            <c:spPr>
              <a:solidFill>
                <a:srgbClr val="FDB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ADF-42E7-9339-6CAA553E85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Sheet1!$E$4:$E$5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Sheet1!$F$4:$F$5</c:f>
              <c:numCache>
                <c:formatCode>General</c:formatCode>
                <c:ptCount val="2"/>
                <c:pt idx="0">
                  <c:v>37086</c:v>
                </c:pt>
                <c:pt idx="1">
                  <c:v>5026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DF-42E7-9339-6CAA553E851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C0F97-5D78-4919-802C-EF0C85A5337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3AB9C-4657-4350-A90B-200EF49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0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3AB9C-4657-4350-A90B-200EF4909B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3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3AB9C-4657-4350-A90B-200EF4909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1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3AB9C-4657-4350-A90B-200EF4909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3AB9C-4657-4350-A90B-200EF4909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3AB9C-4657-4350-A90B-200EF4909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0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4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5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7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0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2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Diagonal Corner Rectangle 3"/>
          <p:cNvSpPr/>
          <p:nvPr/>
        </p:nvSpPr>
        <p:spPr>
          <a:xfrm>
            <a:off x="2364105" y="605790"/>
            <a:ext cx="7463790" cy="2148840"/>
          </a:xfrm>
          <a:prstGeom prst="round2Diag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4BF00"/>
                </a:solidFill>
                <a:latin typeface="Maiandra GD" panose="020E0502030308020204" pitchFamily="34" charset="0"/>
              </a:rPr>
              <a:t>The Life of John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2364105" y="4171950"/>
            <a:ext cx="7463790" cy="520064"/>
          </a:xfrm>
          <a:prstGeom prst="round2Diag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iandra GD" panose="020E0502030308020204" pitchFamily="34" charset="0"/>
              </a:rPr>
              <a:t>Geography, Communication and Spatial Mobility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2364105" y="6337936"/>
            <a:ext cx="7463790" cy="520064"/>
          </a:xfrm>
          <a:prstGeom prst="round2Diag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iandra GD" panose="020E0502030308020204" pitchFamily="34" charset="0"/>
              </a:rPr>
              <a:t>Rachid Berghout</a:t>
            </a:r>
          </a:p>
        </p:txBody>
      </p:sp>
    </p:spTree>
    <p:extLst>
      <p:ext uri="{BB962C8B-B14F-4D97-AF65-F5344CB8AC3E}">
        <p14:creationId xmlns:p14="http://schemas.microsoft.com/office/powerpoint/2010/main" val="176547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82371"/>
              </p:ext>
            </p:extLst>
          </p:nvPr>
        </p:nvGraphicFramePr>
        <p:xfrm>
          <a:off x="528537" y="4634302"/>
          <a:ext cx="11301512" cy="196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5378">
                  <a:extLst>
                    <a:ext uri="{9D8B030D-6E8A-4147-A177-3AD203B41FA5}">
                      <a16:colId xmlns:a16="http://schemas.microsoft.com/office/drawing/2014/main" val="3628504507"/>
                    </a:ext>
                  </a:extLst>
                </a:gridCol>
                <a:gridCol w="2825378">
                  <a:extLst>
                    <a:ext uri="{9D8B030D-6E8A-4147-A177-3AD203B41FA5}">
                      <a16:colId xmlns:a16="http://schemas.microsoft.com/office/drawing/2014/main" val="214854323"/>
                    </a:ext>
                  </a:extLst>
                </a:gridCol>
                <a:gridCol w="2576087">
                  <a:extLst>
                    <a:ext uri="{9D8B030D-6E8A-4147-A177-3AD203B41FA5}">
                      <a16:colId xmlns:a16="http://schemas.microsoft.com/office/drawing/2014/main" val="657196806"/>
                    </a:ext>
                  </a:extLst>
                </a:gridCol>
                <a:gridCol w="3074669">
                  <a:extLst>
                    <a:ext uri="{9D8B030D-6E8A-4147-A177-3AD203B41FA5}">
                      <a16:colId xmlns:a16="http://schemas.microsoft.com/office/drawing/2014/main" val="3644526570"/>
                    </a:ext>
                  </a:extLst>
                </a:gridCol>
              </a:tblGrid>
              <a:tr h="49020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Maiandra GD" panose="020E0502030308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Total amount</a:t>
                      </a:r>
                      <a:r>
                        <a:rPr lang="en-US" b="1" baseline="0" dirty="0">
                          <a:latin typeface="Maiandra GD" panose="020E0502030308020204" pitchFamily="34" charset="0"/>
                        </a:rPr>
                        <a:t> of days </a:t>
                      </a:r>
                      <a:endParaRPr lang="en-US" b="1" dirty="0">
                        <a:latin typeface="Maiandra GD" panose="020E0502030308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Our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Percentage of covered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837680"/>
                  </a:ext>
                </a:extLst>
              </a:tr>
              <a:tr h="4902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2557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2439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95.38%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770670"/>
                  </a:ext>
                </a:extLst>
              </a:tr>
              <a:tr h="4902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Weekdays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1827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1747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95.62%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604547"/>
                  </a:ext>
                </a:extLst>
              </a:tr>
              <a:tr h="4902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Weekends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Maiandra GD" panose="020E0502030308020204" pitchFamily="34" charset="0"/>
                        </a:rPr>
                        <a:t>94.79%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89675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17" y="558164"/>
            <a:ext cx="4238625" cy="3448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72" y="558164"/>
            <a:ext cx="2974658" cy="34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8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">
            <a:extLst>
              <a:ext uri="{FF2B5EF4-FFF2-40B4-BE49-F238E27FC236}">
                <a16:creationId xmlns:a16="http://schemas.microsoft.com/office/drawing/2014/main" id="{D673975E-7FE2-41A0-98F2-E32D9F35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5546" b="2222"/>
          <a:stretch/>
        </p:blipFill>
        <p:spPr>
          <a:xfrm>
            <a:off x="4762436" y="-1"/>
            <a:ext cx="7437079" cy="632534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791450" y="4209818"/>
            <a:ext cx="1104900" cy="241300"/>
          </a:xfrm>
          <a:prstGeom prst="round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aiandra GD" panose="020E0502030308020204" pitchFamily="34" charset="0"/>
              </a:rPr>
              <a:t>29 693</a:t>
            </a:r>
            <a:endParaRPr lang="en-US" sz="1400" b="1" dirty="0">
              <a:latin typeface="Maiandra GD" panose="020E0502030308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35815" y="1389380"/>
            <a:ext cx="653734" cy="241300"/>
          </a:xfrm>
          <a:prstGeom prst="round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aiandra GD" panose="020E0502030308020204" pitchFamily="34" charset="0"/>
              </a:rPr>
              <a:t>2370</a:t>
            </a:r>
            <a:endParaRPr lang="en-US" sz="1400" b="1" dirty="0">
              <a:latin typeface="Maiandra GD" panose="020E0502030308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83538" y="1994535"/>
            <a:ext cx="845837" cy="241300"/>
          </a:xfrm>
          <a:prstGeom prst="round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aiandra GD" panose="020E0502030308020204" pitchFamily="34" charset="0"/>
              </a:rPr>
              <a:t>6 252</a:t>
            </a:r>
            <a:endParaRPr lang="en-US" sz="1400" b="1" dirty="0">
              <a:latin typeface="Maiandra GD" panose="020E0502030308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6743" y="795338"/>
            <a:ext cx="591503" cy="241300"/>
          </a:xfrm>
          <a:prstGeom prst="round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aiandra GD" panose="020E0502030308020204" pitchFamily="34" charset="0"/>
              </a:rPr>
              <a:t>2 309</a:t>
            </a:r>
            <a:endParaRPr lang="en-US" sz="1400" b="1" dirty="0">
              <a:latin typeface="Maiandra GD" panose="020E0502030308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5002" y="345320"/>
            <a:ext cx="3489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cap="none" spc="2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spc="20" dirty="0">
                <a:solidFill>
                  <a:schemeClr val="bg1"/>
                </a:solidFill>
                <a:latin typeface="Maiandra GD" panose="020E0502030308020204" pitchFamily="34" charset="0"/>
              </a:rPr>
              <a:t>Calls</a:t>
            </a:r>
            <a:r>
              <a:rPr lang="en-US" sz="2000" b="1" dirty="0">
                <a:solidFill>
                  <a:schemeClr val="bg1"/>
                </a:solidFill>
                <a:latin typeface="Maiandra GD" panose="020E0502030308020204" pitchFamily="34" charset="0"/>
              </a:rPr>
              <a:t> abundance per counties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191660" y="1880064"/>
            <a:ext cx="7258365" cy="4977936"/>
            <a:chOff x="-253938" y="1761824"/>
            <a:chExt cx="7258365" cy="4977936"/>
          </a:xfrm>
        </p:grpSpPr>
        <p:graphicFrame>
          <p:nvGraphicFramePr>
            <p:cNvPr id="16" name="Chart 1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6660188"/>
                </p:ext>
              </p:extLst>
            </p:nvPr>
          </p:nvGraphicFramePr>
          <p:xfrm>
            <a:off x="-253938" y="1761824"/>
            <a:ext cx="7258365" cy="49779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Rectangle 16"/>
            <p:cNvSpPr/>
            <p:nvPr/>
          </p:nvSpPr>
          <p:spPr>
            <a:xfrm rot="19699857">
              <a:off x="1595974" y="6140720"/>
              <a:ext cx="1243629" cy="261610"/>
            </a:xfrm>
            <a:prstGeom prst="rect">
              <a:avLst/>
            </a:prstGeom>
            <a:solidFill>
              <a:srgbClr val="3B3838"/>
            </a:solidFill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Maiandra GD" panose="020E0502030308020204" pitchFamily="34" charset="0"/>
                </a:rPr>
                <a:t>Jõgeva </a:t>
              </a:r>
              <a:r>
                <a:rPr lang="en-US" sz="1100" b="1" dirty="0" err="1">
                  <a:solidFill>
                    <a:srgbClr val="FFC000"/>
                  </a:solidFill>
                  <a:latin typeface="Maiandra GD" panose="020E0502030308020204" pitchFamily="34" charset="0"/>
                </a:rPr>
                <a:t>maakond</a:t>
              </a:r>
              <a:r>
                <a:rPr lang="en-US" sz="1100" b="1" dirty="0">
                  <a:solidFill>
                    <a:srgbClr val="FFC000"/>
                  </a:solidFill>
                  <a:latin typeface="Maiandra GD" panose="020E0502030308020204" pitchFamily="34" charset="0"/>
                </a:rPr>
                <a:t>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 rot="19699857">
              <a:off x="-152596" y="6117528"/>
              <a:ext cx="1185982" cy="261610"/>
            </a:xfrm>
            <a:prstGeom prst="rect">
              <a:avLst/>
            </a:prstGeom>
            <a:solidFill>
              <a:srgbClr val="3B3838"/>
            </a:solidFill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Maiandra GD" panose="020E0502030308020204" pitchFamily="34" charset="0"/>
                </a:rPr>
                <a:t>Harju </a:t>
              </a:r>
              <a:r>
                <a:rPr lang="en-US" sz="1100" b="1" dirty="0" err="1">
                  <a:solidFill>
                    <a:srgbClr val="FFC000"/>
                  </a:solidFill>
                  <a:latin typeface="Maiandra GD" panose="020E0502030308020204" pitchFamily="34" charset="0"/>
                </a:rPr>
                <a:t>maakond</a:t>
              </a:r>
              <a:endParaRPr lang="en-US" sz="1100" b="1" dirty="0">
                <a:solidFill>
                  <a:srgbClr val="FFC000"/>
                </a:solidFill>
                <a:latin typeface="Maiandra GD" panose="020E0502030308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9699857">
              <a:off x="4347966" y="6114862"/>
              <a:ext cx="1185982" cy="261610"/>
            </a:xfrm>
            <a:prstGeom prst="rect">
              <a:avLst/>
            </a:prstGeom>
            <a:solidFill>
              <a:srgbClr val="3B3838"/>
            </a:solidFill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Maiandra GD" panose="020E0502030308020204" pitchFamily="34" charset="0"/>
                </a:rPr>
                <a:t>Tartu </a:t>
              </a:r>
              <a:r>
                <a:rPr lang="en-US" sz="1100" b="1" dirty="0" err="1">
                  <a:solidFill>
                    <a:srgbClr val="FFC000"/>
                  </a:solidFill>
                  <a:latin typeface="Maiandra GD" panose="020E0502030308020204" pitchFamily="34" charset="0"/>
                </a:rPr>
                <a:t>maakond</a:t>
              </a:r>
              <a:endParaRPr lang="en-US" sz="1100" b="1" dirty="0">
                <a:solidFill>
                  <a:srgbClr val="FFC000"/>
                </a:solidFill>
                <a:latin typeface="Maiandra GD" panose="020E0502030308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9699857">
              <a:off x="1166873" y="6164840"/>
              <a:ext cx="1185982" cy="261610"/>
            </a:xfrm>
            <a:prstGeom prst="rect">
              <a:avLst/>
            </a:prstGeom>
            <a:solidFill>
              <a:srgbClr val="3B3838"/>
            </a:solidFill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Maiandra GD" panose="020E0502030308020204" pitchFamily="34" charset="0"/>
                </a:rPr>
                <a:t>Järva </a:t>
              </a:r>
              <a:r>
                <a:rPr lang="en-US" sz="1100" b="1" dirty="0" err="1">
                  <a:solidFill>
                    <a:srgbClr val="FFC000"/>
                  </a:solidFill>
                  <a:latin typeface="Maiandra GD" panose="020E0502030308020204" pitchFamily="34" charset="0"/>
                </a:rPr>
                <a:t>maakond</a:t>
              </a:r>
              <a:endParaRPr lang="en-US" sz="1100" b="1" dirty="0">
                <a:solidFill>
                  <a:srgbClr val="FFC000"/>
                </a:solidFill>
                <a:latin typeface="Maiandra GD" panose="020E0502030308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31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722730"/>
              </p:ext>
            </p:extLst>
          </p:nvPr>
        </p:nvGraphicFramePr>
        <p:xfrm>
          <a:off x="87723" y="2559206"/>
          <a:ext cx="5501547" cy="4298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1703454" y="36271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cap="none" spc="2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spc="20" dirty="0">
                <a:solidFill>
                  <a:schemeClr val="bg1"/>
                </a:solidFill>
                <a:latin typeface="Maiandra GD" panose="020E0502030308020204" pitchFamily="34" charset="0"/>
              </a:rPr>
              <a:t>Calls</a:t>
            </a:r>
            <a:r>
              <a:rPr lang="en-US" sz="2400" b="1" dirty="0">
                <a:solidFill>
                  <a:schemeClr val="bg1"/>
                </a:solidFill>
                <a:latin typeface="Maiandra GD" panose="020E0502030308020204" pitchFamily="34" charset="0"/>
              </a:rPr>
              <a:t> abundance per years</a:t>
            </a:r>
          </a:p>
        </p:txBody>
      </p:sp>
      <p:pic>
        <p:nvPicPr>
          <p:cNvPr id="5" name="slide2">
            <a:extLst>
              <a:ext uri="{FF2B5EF4-FFF2-40B4-BE49-F238E27FC236}">
                <a16:creationId xmlns:a16="http://schemas.microsoft.com/office/drawing/2014/main" id="{8BF36E9E-CBE7-4762-8C46-291B6A52B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450" y="253562"/>
            <a:ext cx="6986550" cy="62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85614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504229"/>
              </p:ext>
            </p:extLst>
          </p:nvPr>
        </p:nvGraphicFramePr>
        <p:xfrm>
          <a:off x="4472940" y="1720215"/>
          <a:ext cx="6339840" cy="3897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885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5842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585842"/>
              </p:ext>
            </p:extLst>
          </p:nvPr>
        </p:nvGraphicFramePr>
        <p:xfrm>
          <a:off x="4720590" y="1268730"/>
          <a:ext cx="6595110" cy="379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2174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5924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361227"/>
              </p:ext>
            </p:extLst>
          </p:nvPr>
        </p:nvGraphicFramePr>
        <p:xfrm>
          <a:off x="5543550" y="1440180"/>
          <a:ext cx="5657850" cy="3446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246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C13C6-17CA-4079-86C0-F4276460B5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724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8361" y="13442"/>
            <a:ext cx="10923639" cy="6834592"/>
            <a:chOff x="1268361" y="13442"/>
            <a:chExt cx="10923639" cy="68345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F078360-2961-4312-854F-5F4EA02C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8361" y="13443"/>
              <a:ext cx="9660193" cy="683459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0928554" y="13442"/>
              <a:ext cx="1263446" cy="6834591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28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127</Words>
  <Application>Microsoft Office PowerPoint</Application>
  <PresentationFormat>Widescreen</PresentationFormat>
  <Paragraphs>49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Maiandra GD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 BERGHOUT</dc:creator>
  <cp:lastModifiedBy>Rachid Berghout</cp:lastModifiedBy>
  <cp:revision>201</cp:revision>
  <dcterms:created xsi:type="dcterms:W3CDTF">2019-04-18T21:43:23Z</dcterms:created>
  <dcterms:modified xsi:type="dcterms:W3CDTF">2020-07-03T10:16:38Z</dcterms:modified>
</cp:coreProperties>
</file>